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5763" autoAdjust="0"/>
  </p:normalViewPr>
  <p:slideViewPr>
    <p:cSldViewPr snapToGrid="0">
      <p:cViewPr varScale="1">
        <p:scale>
          <a:sx n="56" d="100"/>
          <a:sy n="56" d="100"/>
        </p:scale>
        <p:origin x="1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7CE22-1F9F-44D6-8BBF-783ADFF683C6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B3722-A5B6-4236-AC3C-EF4D4B6ED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05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B3722-A5B6-4236-AC3C-EF4D4B6EDB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25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B3722-A5B6-4236-AC3C-EF4D4B6EDB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81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4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95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4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47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3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06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0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43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8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23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EA78D-3C26-4A76-99C5-1DA49BE6197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B0F54-CB71-4F76-A566-9A489253A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4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 of Ghana’s Livestock Sector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Presentation by </a:t>
            </a:r>
            <a:r>
              <a:rPr lang="en-US" dirty="0" err="1" smtClean="0"/>
              <a:t>Naaminong</a:t>
            </a:r>
            <a:r>
              <a:rPr lang="en-US" dirty="0" smtClean="0"/>
              <a:t> </a:t>
            </a:r>
            <a:r>
              <a:rPr lang="en-US" dirty="0" err="1" smtClean="0"/>
              <a:t>Karbo</a:t>
            </a:r>
            <a:endParaRPr lang="en-US" dirty="0" smtClean="0"/>
          </a:p>
          <a:p>
            <a:r>
              <a:rPr lang="en-US" dirty="0" smtClean="0"/>
              <a:t>(CSIR-Animal Research Institute)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5065" y="5969478"/>
            <a:ext cx="7867290" cy="888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Presentation at Africa Rising Project Livestock Stakeholders Consultation 15-16</a:t>
            </a:r>
            <a:r>
              <a:rPr lang="en-US" baseline="30000" dirty="0" smtClean="0"/>
              <a:t>th</a:t>
            </a:r>
            <a:r>
              <a:rPr lang="en-US" dirty="0" smtClean="0"/>
              <a:t> November 2016, Tamale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81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5878"/>
          </a:xfrm>
        </p:spPr>
        <p:txBody>
          <a:bodyPr/>
          <a:lstStyle/>
          <a:p>
            <a:r>
              <a:rPr lang="en-US" dirty="0" smtClean="0"/>
              <a:t>Livestock Value Chain Actors for Change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495130"/>
              </p:ext>
            </p:extLst>
          </p:nvPr>
        </p:nvGraphicFramePr>
        <p:xfrm>
          <a:off x="838200" y="1201003"/>
          <a:ext cx="10515600" cy="5409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419245">
                <a:tc>
                  <a:txBody>
                    <a:bodyPr/>
                    <a:lstStyle/>
                    <a:p>
                      <a:r>
                        <a:rPr lang="en-US" dirty="0" smtClean="0"/>
                        <a:t>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Influence</a:t>
                      </a:r>
                      <a:endParaRPr lang="en-US" dirty="0"/>
                    </a:p>
                  </a:txBody>
                  <a:tcPr/>
                </a:tc>
              </a:tr>
              <a:tr h="72362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MoFA</a:t>
                      </a:r>
                      <a:r>
                        <a:rPr lang="en-US" dirty="0" smtClean="0"/>
                        <a:t> (APD,</a:t>
                      </a:r>
                      <a:r>
                        <a:rPr lang="en-US" baseline="0" dirty="0" smtClean="0"/>
                        <a:t> VSD), GSA, GFDA, other Decentralized Ministries/Agencies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Policy, Regulatory,</a:t>
                      </a:r>
                      <a:r>
                        <a:rPr lang="en-US" baseline="0" dirty="0" smtClean="0"/>
                        <a:t> Extension education, other services, etc.</a:t>
                      </a:r>
                      <a:endParaRPr lang="en-US" dirty="0"/>
                    </a:p>
                  </a:txBody>
                  <a:tcPr/>
                </a:tc>
              </a:tr>
              <a:tr h="723628"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Institutes (CSIR)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</a:t>
                      </a:r>
                      <a:r>
                        <a:rPr lang="en-US" baseline="0" dirty="0" smtClean="0"/>
                        <a:t> generation, knowledge sharing, policy and human resource development.</a:t>
                      </a:r>
                      <a:endParaRPr lang="en-US" dirty="0"/>
                    </a:p>
                  </a:txBody>
                  <a:tcPr/>
                </a:tc>
              </a:tr>
              <a:tr h="419245"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Universities</a:t>
                      </a:r>
                      <a:r>
                        <a:rPr lang="en-US" baseline="0" dirty="0" smtClean="0"/>
                        <a:t> (UG, UCC, KNUST, UDS) and Colleges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 power training, research and education</a:t>
                      </a:r>
                      <a:endParaRPr lang="en-US" dirty="0"/>
                    </a:p>
                  </a:txBody>
                  <a:tcPr/>
                </a:tc>
              </a:tr>
              <a:tr h="419245">
                <a:tc>
                  <a:txBody>
                    <a:bodyPr/>
                    <a:lstStyle/>
                    <a:p>
                      <a:r>
                        <a:rPr lang="en-US" dirty="0" smtClean="0"/>
                        <a:t>Ghana Academy of Arts and Sciences</a:t>
                      </a:r>
                      <a:r>
                        <a:rPr lang="en-US" baseline="0" dirty="0" smtClean="0"/>
                        <a:t> (GAAS)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Policy, knowledge sharing and Advocacy</a:t>
                      </a:r>
                      <a:endParaRPr lang="en-US" dirty="0"/>
                    </a:p>
                  </a:txBody>
                  <a:tcPr/>
                </a:tc>
              </a:tr>
              <a:tr h="419245"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 bodies (VMA,</a:t>
                      </a:r>
                      <a:r>
                        <a:rPr lang="en-US" baseline="0" dirty="0" smtClean="0"/>
                        <a:t> GSAP, GSA, GASA, etc.)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Knowledge,</a:t>
                      </a:r>
                      <a:r>
                        <a:rPr lang="en-US" baseline="0" dirty="0" smtClean="0"/>
                        <a:t> policy advocacy</a:t>
                      </a:r>
                      <a:endParaRPr lang="en-US" dirty="0"/>
                    </a:p>
                  </a:txBody>
                  <a:tcPr/>
                </a:tc>
              </a:tr>
              <a:tr h="723628">
                <a:tc>
                  <a:txBody>
                    <a:bodyPr/>
                    <a:lstStyle/>
                    <a:p>
                      <a:r>
                        <a:rPr lang="en-US" dirty="0" smtClean="0"/>
                        <a:t>Farmer-based Associations (Peasant, Cattle breeders, Trader/Butchers,</a:t>
                      </a:r>
                      <a:r>
                        <a:rPr lang="en-US" baseline="0" dirty="0" smtClean="0"/>
                        <a:t> Poultry/G. fowl, Feed millers, etc.)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Industry players, policy implementers, advocacy, Lobby,</a:t>
                      </a:r>
                      <a:r>
                        <a:rPr lang="en-US" baseline="0" dirty="0" smtClean="0"/>
                        <a:t> Financiers, etc.</a:t>
                      </a:r>
                      <a:endParaRPr lang="en-US" dirty="0"/>
                    </a:p>
                  </a:txBody>
                  <a:tcPr/>
                </a:tc>
              </a:tr>
              <a:tr h="723628"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men and women farmers/processors/input dealers/cold chain/consumers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 implementers, financiers, services, consumers</a:t>
                      </a:r>
                      <a:endParaRPr lang="en-US" dirty="0"/>
                    </a:p>
                  </a:txBody>
                  <a:tcPr/>
                </a:tc>
              </a:tr>
              <a:tr h="419245">
                <a:tc>
                  <a:txBody>
                    <a:bodyPr/>
                    <a:lstStyle/>
                    <a:p>
                      <a:r>
                        <a:rPr lang="en-US" dirty="0" smtClean="0"/>
                        <a:t>NGOs(Heifer, ACDEP,</a:t>
                      </a:r>
                      <a:r>
                        <a:rPr lang="en-US" baseline="0" dirty="0" smtClean="0"/>
                        <a:t> WV, etc.)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Extension, advocacy,</a:t>
                      </a:r>
                      <a:r>
                        <a:rPr lang="en-US" baseline="0" dirty="0" smtClean="0"/>
                        <a:t> inputs</a:t>
                      </a:r>
                      <a:endParaRPr lang="en-US" dirty="0"/>
                    </a:p>
                  </a:txBody>
                  <a:tcPr/>
                </a:tc>
              </a:tr>
              <a:tr h="419245"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houses (GOG, Private</a:t>
                      </a:r>
                      <a:r>
                        <a:rPr lang="en-US" baseline="0" dirty="0" smtClean="0"/>
                        <a:t> banks and Microcredit)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Finance, business advice,</a:t>
                      </a:r>
                      <a:r>
                        <a:rPr lang="en-US" baseline="0" dirty="0" smtClean="0"/>
                        <a:t> loans, insurance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09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for Performance: </a:t>
            </a:r>
            <a:r>
              <a:rPr lang="en-US" sz="2800" dirty="0" smtClean="0"/>
              <a:t>Economics</a:t>
            </a:r>
            <a:r>
              <a:rPr lang="en-US" dirty="0"/>
              <a:t> </a:t>
            </a:r>
            <a:r>
              <a:rPr lang="en-US" sz="2400" dirty="0" smtClean="0"/>
              <a:t>(Data transformed from </a:t>
            </a:r>
            <a:r>
              <a:rPr lang="en-US" sz="2400" dirty="0" err="1" smtClean="0"/>
              <a:t>MoFA</a:t>
            </a:r>
            <a:r>
              <a:rPr lang="en-US" sz="2400" dirty="0" smtClean="0"/>
              <a:t> Sources)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CAGR Domestic meat production: 5.7% (2004-2008); 6.5% (2004-2012)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Contribution to Domestic Meat Production: 53.3% (2004-2012)</a:t>
            </a:r>
          </a:p>
          <a:p>
            <a:r>
              <a:rPr lang="en-US" dirty="0" smtClean="0"/>
              <a:t>Contribution to GDP: 6.4% (2008); 8.6% (GSS,2013)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Mean Percentage Farmers Using Hired </a:t>
            </a:r>
            <a:r>
              <a:rPr lang="en-US" dirty="0" err="1" smtClean="0">
                <a:solidFill>
                  <a:srgbClr val="FF0000"/>
                </a:solidFill>
              </a:rPr>
              <a:t>Labour</a:t>
            </a:r>
            <a:r>
              <a:rPr lang="en-US" dirty="0" smtClean="0">
                <a:solidFill>
                  <a:srgbClr val="FF0000"/>
                </a:solidFill>
              </a:rPr>
              <a:t>: 67.4%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96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for Performance: </a:t>
            </a:r>
            <a:r>
              <a:rPr lang="en-US" sz="2800" dirty="0" smtClean="0"/>
              <a:t>Stock Herd Growth Rate &amp; Human Well being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HGR: Cattle 1.2%; Sheep 2.8%; Goats 2.3%, Pigs 15%; Poultry 8.5%</a:t>
            </a:r>
          </a:p>
          <a:p>
            <a:r>
              <a:rPr lang="en-US" dirty="0" smtClean="0"/>
              <a:t>Mortality Rate: Cattle 18%; Sheep 20%, Goats 32%; Poultry 13%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Human well being: Meat consumed 25g/head/day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Human well being: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 56-70% sell livestock to buy food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15-26% income from livestock used to finance crop production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15-31% income from livestock used to pay for school fees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56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0251"/>
            <a:ext cx="10515600" cy="10235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for Performance: </a:t>
            </a:r>
            <a:r>
              <a:rPr lang="en-US" sz="2400" dirty="0" smtClean="0"/>
              <a:t>Response to Technology/Practices (</a:t>
            </a:r>
            <a:r>
              <a:rPr lang="en-US" sz="2400" dirty="0" err="1" smtClean="0"/>
              <a:t>MoFA</a:t>
            </a:r>
            <a:r>
              <a:rPr lang="en-US" sz="2400" dirty="0" smtClean="0"/>
              <a:t> LGTS, 2008), %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7610088"/>
              </p:ext>
            </p:extLst>
          </p:nvPr>
        </p:nvGraphicFramePr>
        <p:xfrm>
          <a:off x="838200" y="1555846"/>
          <a:ext cx="10515600" cy="4285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1752600"/>
                <a:gridCol w="1752600"/>
                <a:gridCol w="1752600"/>
              </a:tblGrid>
              <a:tr h="875138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Technology/Practices</a:t>
                      </a:r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Practicing by Ecological Zone (%)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702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Guinea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Derived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Coastal</a:t>
                      </a:r>
                      <a:endParaRPr lang="en-US" dirty="0"/>
                    </a:p>
                  </a:txBody>
                  <a:tcPr/>
                </a:tc>
              </a:tr>
              <a:tr h="875138">
                <a:tc>
                  <a:txBody>
                    <a:bodyPr/>
                    <a:lstStyle/>
                    <a:p>
                      <a:r>
                        <a:rPr lang="en-US" dirty="0" smtClean="0"/>
                        <a:t>Supplementary feeding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507024">
                <a:tc>
                  <a:txBody>
                    <a:bodyPr/>
                    <a:lstStyle/>
                    <a:p>
                      <a:r>
                        <a:rPr lang="en-US" dirty="0" smtClean="0"/>
                        <a:t>Castration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</a:tr>
              <a:tr h="507024">
                <a:tc>
                  <a:txBody>
                    <a:bodyPr/>
                    <a:lstStyle/>
                    <a:p>
                      <a:r>
                        <a:rPr lang="en-US" dirty="0" smtClean="0"/>
                        <a:t>Culling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&lt;50</a:t>
                      </a:r>
                      <a:endParaRPr lang="en-US" dirty="0"/>
                    </a:p>
                  </a:txBody>
                  <a:tcPr/>
                </a:tc>
              </a:tr>
              <a:tr h="507024">
                <a:tc>
                  <a:txBody>
                    <a:bodyPr/>
                    <a:lstStyle/>
                    <a:p>
                      <a:r>
                        <a:rPr lang="en-US" dirty="0" smtClean="0"/>
                        <a:t>Vaccination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</a:tr>
              <a:tr h="507024">
                <a:tc>
                  <a:txBody>
                    <a:bodyPr/>
                    <a:lstStyle/>
                    <a:p>
                      <a:r>
                        <a:rPr lang="en-US" dirty="0" smtClean="0"/>
                        <a:t>Deworming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75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7421"/>
            <a:ext cx="10515600" cy="5186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Conclusion: </a:t>
            </a:r>
            <a:r>
              <a:rPr lang="en-US" sz="3100" dirty="0" smtClean="0"/>
              <a:t>Constraints in Livestock Value Chain</a:t>
            </a:r>
            <a:r>
              <a:rPr lang="en-US" dirty="0" smtClean="0"/>
              <a:t> </a:t>
            </a:r>
            <a:r>
              <a:rPr lang="en-US" sz="2700" dirty="0" smtClean="0"/>
              <a:t>(</a:t>
            </a:r>
            <a:r>
              <a:rPr lang="en-US" sz="2700" dirty="0" err="1" smtClean="0"/>
              <a:t>MoFA</a:t>
            </a:r>
            <a:r>
              <a:rPr lang="en-US" sz="2700" dirty="0" smtClean="0"/>
              <a:t> LGTS, 2008)</a:t>
            </a:r>
            <a:endParaRPr lang="en-US" sz="27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7205761"/>
              </p:ext>
            </p:extLst>
          </p:nvPr>
        </p:nvGraphicFramePr>
        <p:xfrm>
          <a:off x="838200" y="859809"/>
          <a:ext cx="10515600" cy="599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1752600"/>
                <a:gridCol w="1752600"/>
                <a:gridCol w="1752600"/>
              </a:tblGrid>
              <a:tr h="979741">
                <a:tc>
                  <a:txBody>
                    <a:bodyPr/>
                    <a:lstStyle/>
                    <a:p>
                      <a:r>
                        <a:rPr lang="en-US" dirty="0" smtClean="0"/>
                        <a:t>Most Constraining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Ecological Zones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Weighted Scores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339">
                <a:tc>
                  <a:txBody>
                    <a:bodyPr/>
                    <a:lstStyle/>
                    <a:p>
                      <a:r>
                        <a:rPr lang="en-US" dirty="0" smtClean="0"/>
                        <a:t>N=16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Guinea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Derived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Coastal</a:t>
                      </a:r>
                      <a:endParaRPr lang="en-US" dirty="0"/>
                    </a:p>
                  </a:txBody>
                  <a:tcPr/>
                </a:tc>
              </a:tr>
              <a:tr h="685819">
                <a:tc>
                  <a:txBody>
                    <a:bodyPr/>
                    <a:lstStyle/>
                    <a:p>
                      <a:r>
                        <a:rPr lang="en-US" dirty="0" smtClean="0"/>
                        <a:t>High Cost of inputs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rd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rd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nd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85819">
                <a:tc>
                  <a:txBody>
                    <a:bodyPr/>
                    <a:lstStyle/>
                    <a:p>
                      <a:r>
                        <a:rPr lang="en-US" dirty="0" smtClean="0"/>
                        <a:t>Non-availability of credit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85819">
                <a:tc>
                  <a:txBody>
                    <a:bodyPr/>
                    <a:lstStyle/>
                    <a:p>
                      <a:r>
                        <a:rPr lang="en-US" dirty="0" smtClean="0"/>
                        <a:t>High Incidence of 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nd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nd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th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85819">
                <a:tc>
                  <a:txBody>
                    <a:bodyPr/>
                    <a:lstStyle/>
                    <a:p>
                      <a:r>
                        <a:rPr lang="en-US" dirty="0" smtClean="0"/>
                        <a:t>Bush fire on fodder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nd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</a:tr>
              <a:tr h="397339">
                <a:tc>
                  <a:txBody>
                    <a:bodyPr/>
                    <a:lstStyle/>
                    <a:p>
                      <a:r>
                        <a:rPr lang="en-US" dirty="0" smtClean="0"/>
                        <a:t>Lack of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rd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</a:tr>
              <a:tr h="397339">
                <a:tc>
                  <a:txBody>
                    <a:bodyPr/>
                    <a:lstStyle/>
                    <a:p>
                      <a:r>
                        <a:rPr lang="en-US" dirty="0" smtClean="0"/>
                        <a:t>Theft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</a:tr>
              <a:tr h="685819">
                <a:tc>
                  <a:txBody>
                    <a:bodyPr/>
                    <a:lstStyle/>
                    <a:p>
                      <a:r>
                        <a:rPr lang="en-US" dirty="0" smtClean="0"/>
                        <a:t>Poor market for produce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</a:tr>
              <a:tr h="397339">
                <a:tc>
                  <a:txBody>
                    <a:bodyPr/>
                    <a:lstStyle/>
                    <a:p>
                      <a:r>
                        <a:rPr lang="en-US" dirty="0" smtClean="0"/>
                        <a:t>High Mortality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424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603"/>
            <a:ext cx="10515600" cy="6277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Conclusion: </a:t>
            </a:r>
            <a:r>
              <a:rPr lang="en-US" sz="3200" dirty="0" smtClean="0"/>
              <a:t>Opportunities for Value Chain Development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Demand for meat still outstrip the domestic supply and need to produce more as well as increase contribution to GDP</a:t>
            </a:r>
          </a:p>
          <a:p>
            <a:r>
              <a:rPr lang="en-US" dirty="0" smtClean="0"/>
              <a:t>Livestock policy document in sight and need for designing appropriate climate-smart action plans for implementation at all levels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Fodder enterprise development to meet increases in domestic herd growth and the transhumance livestock feed demand</a:t>
            </a:r>
          </a:p>
          <a:p>
            <a:r>
              <a:rPr lang="en-US" dirty="0" smtClean="0"/>
              <a:t>Further develop the crop-livestock integrated systems for Climate-smart agriculture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Jobs, income, food security and wealth creation upstream and downstream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59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1069"/>
            <a:ext cx="10515600" cy="709683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Some suggestions for sector planning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and  improvement now and the future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247438"/>
              </p:ext>
            </p:extLst>
          </p:nvPr>
        </p:nvGraphicFramePr>
        <p:xfrm>
          <a:off x="838200" y="900750"/>
          <a:ext cx="10515600" cy="5598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525105"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Actors</a:t>
                      </a:r>
                      <a:endParaRPr lang="en-US" dirty="0"/>
                    </a:p>
                  </a:txBody>
                  <a:tcPr/>
                </a:tc>
              </a:tr>
              <a:tr h="906345">
                <a:tc>
                  <a:txBody>
                    <a:bodyPr/>
                    <a:lstStyle/>
                    <a:p>
                      <a:r>
                        <a:rPr lang="en-US" dirty="0" smtClean="0"/>
                        <a:t>Mass PPR and</a:t>
                      </a:r>
                      <a:r>
                        <a:rPr lang="en-US" baseline="0" dirty="0" smtClean="0"/>
                        <a:t> Anti-rabies </a:t>
                      </a:r>
                      <a:r>
                        <a:rPr lang="en-US" dirty="0" smtClean="0"/>
                        <a:t>vaccination of smallholder</a:t>
                      </a:r>
                      <a:r>
                        <a:rPr lang="en-US" baseline="0" dirty="0" smtClean="0"/>
                        <a:t> assets as part of risk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 decision makers at all levels, projects and </a:t>
                      </a:r>
                      <a:r>
                        <a:rPr lang="en-US" dirty="0" err="1" smtClean="0"/>
                        <a:t>programmes</a:t>
                      </a:r>
                      <a:r>
                        <a:rPr lang="en-US" dirty="0" smtClean="0"/>
                        <a:t>, farmers</a:t>
                      </a:r>
                      <a:endParaRPr lang="en-US" dirty="0"/>
                    </a:p>
                  </a:txBody>
                  <a:tcPr/>
                </a:tc>
              </a:tr>
              <a:tr h="906345">
                <a:tc>
                  <a:txBody>
                    <a:bodyPr/>
                    <a:lstStyle/>
                    <a:p>
                      <a:r>
                        <a:rPr lang="en-US" dirty="0" smtClean="0"/>
                        <a:t>Profiling and testing climate-smart livestock practices/technologies for sustainable VC Development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and development workers, Farmers</a:t>
                      </a:r>
                      <a:endParaRPr lang="en-US" dirty="0"/>
                    </a:p>
                  </a:txBody>
                  <a:tcPr/>
                </a:tc>
              </a:tr>
              <a:tr h="52510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Conduct livestock census and improve sector metrics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Policy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and donor partners, Associations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063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Intensify shoats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breeding and feed resources development and marketing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Policy, Research and development workers, Farmers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06345">
                <a:tc>
                  <a:txBody>
                    <a:bodyPr/>
                    <a:lstStyle/>
                    <a:p>
                      <a:r>
                        <a:rPr lang="en-US" dirty="0" smtClean="0"/>
                        <a:t>Multi-stakeholder and inclusive agenda setting</a:t>
                      </a:r>
                      <a:r>
                        <a:rPr lang="en-US" baseline="0" dirty="0" smtClean="0"/>
                        <a:t> and implementation at all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 decision makers,</a:t>
                      </a:r>
                      <a:r>
                        <a:rPr lang="en-US" baseline="0" dirty="0" smtClean="0"/>
                        <a:t> projects and </a:t>
                      </a:r>
                      <a:r>
                        <a:rPr lang="en-US" baseline="0" dirty="0" err="1" smtClean="0"/>
                        <a:t>programmes</a:t>
                      </a:r>
                      <a:endParaRPr lang="en-US" dirty="0"/>
                    </a:p>
                  </a:txBody>
                  <a:tcPr/>
                </a:tc>
              </a:tr>
              <a:tr h="906345">
                <a:tc>
                  <a:txBody>
                    <a:bodyPr/>
                    <a:lstStyle/>
                    <a:p>
                      <a:r>
                        <a:rPr lang="en-US" dirty="0" smtClean="0"/>
                        <a:t>Train  livestock scientists at MSc.</a:t>
                      </a:r>
                      <a:r>
                        <a:rPr lang="en-US" baseline="0" dirty="0" smtClean="0"/>
                        <a:t> and PhD. Levels in Veterinary, Range ecology, Feed technology, etc.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Build capacity of farmers in VCs and financial markets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Institutions and Universities, Projects and </a:t>
                      </a:r>
                      <a:r>
                        <a:rPr lang="en-US" dirty="0" err="1" smtClean="0"/>
                        <a:t>Programmes</a:t>
                      </a:r>
                      <a:endParaRPr lang="en-US" dirty="0" smtClean="0"/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NGOs,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MoFA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-Private sector Partnerships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3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</a:t>
            </a:r>
            <a:r>
              <a:rPr lang="en-US" dirty="0" smtClean="0"/>
              <a:t>you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5026" y="2828194"/>
            <a:ext cx="4735773" cy="3190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799" y="2828193"/>
            <a:ext cx="4285398" cy="319046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70245" y="2169995"/>
            <a:ext cx="2251881" cy="545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South African </a:t>
            </a:r>
            <a:r>
              <a:rPr lang="en-US" dirty="0" smtClean="0"/>
              <a:t>Jersey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69291" y="2169996"/>
            <a:ext cx="2661312" cy="545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ARI Broiler (ARIBRO</a:t>
            </a:r>
            <a:r>
              <a:rPr lang="en-US" dirty="0" smtClean="0"/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04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Sector Drivers</a:t>
            </a:r>
          </a:p>
          <a:p>
            <a:r>
              <a:rPr lang="en-US" dirty="0" smtClean="0"/>
              <a:t>National Assets Base</a:t>
            </a:r>
          </a:p>
          <a:p>
            <a:r>
              <a:rPr lang="en-US" dirty="0" smtClean="0"/>
              <a:t>Characteristics of the Production Systems</a:t>
            </a:r>
          </a:p>
          <a:p>
            <a:r>
              <a:rPr lang="en-US" dirty="0" smtClean="0"/>
              <a:t>Policies, Institutions and Change Objectives</a:t>
            </a:r>
          </a:p>
          <a:p>
            <a:r>
              <a:rPr lang="en-US" dirty="0" smtClean="0"/>
              <a:t>The Actors and Partners for Change</a:t>
            </a:r>
          </a:p>
          <a:p>
            <a:r>
              <a:rPr lang="en-US" dirty="0" smtClean="0"/>
              <a:t>Decades of Marginal Interventions for Change</a:t>
            </a:r>
          </a:p>
          <a:p>
            <a:r>
              <a:rPr lang="en-US" dirty="0" smtClean="0"/>
              <a:t>Factors Constricting Change</a:t>
            </a:r>
          </a:p>
          <a:p>
            <a:r>
              <a:rPr lang="en-US" dirty="0" smtClean="0"/>
              <a:t>Conclusion: Opportunities and Challenges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29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Sector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 Population – 26 million</a:t>
            </a:r>
          </a:p>
          <a:p>
            <a:r>
              <a:rPr lang="en-US" dirty="0" smtClean="0"/>
              <a:t>International Trade and Markets (Exogenous dev.)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Climate Change, Food and Nutrition Security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Competitiveness to contribute to GDP</a:t>
            </a:r>
          </a:p>
          <a:p>
            <a:r>
              <a:rPr lang="en-US" dirty="0" smtClean="0"/>
              <a:t>Regional and Global Accords (ECOWAS, SDGs,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8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6700"/>
          </a:xfrm>
        </p:spPr>
        <p:txBody>
          <a:bodyPr/>
          <a:lstStyle/>
          <a:p>
            <a:r>
              <a:rPr lang="en-US" dirty="0" smtClean="0"/>
              <a:t>National Assets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0918"/>
            <a:ext cx="10515600" cy="478604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Natural grazing pastures and water bodies (Savannahs and Volta basins)</a:t>
            </a:r>
          </a:p>
          <a:p>
            <a:r>
              <a:rPr lang="en-US" dirty="0" smtClean="0"/>
              <a:t>Cattle (WASH, Zebu, </a:t>
            </a:r>
            <a:r>
              <a:rPr lang="en-US" dirty="0" err="1" smtClean="0"/>
              <a:t>Sanga</a:t>
            </a:r>
            <a:r>
              <a:rPr lang="en-US" dirty="0" smtClean="0"/>
              <a:t>, Jersey, etc.)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Sheep and Goats (WADs, Sahel type and Crosses)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Pigs (ABP, Large white, Landrace and Crosses)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Poultry (Exotic types, Domestic fowl and Guinea fowl)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Small species (</a:t>
            </a:r>
            <a:r>
              <a:rPr lang="en-US" dirty="0" err="1" smtClean="0">
                <a:solidFill>
                  <a:srgbClr val="FF0000"/>
                </a:solidFill>
              </a:rPr>
              <a:t>Grasscutter</a:t>
            </a:r>
            <a:r>
              <a:rPr lang="en-US" dirty="0" smtClean="0">
                <a:solidFill>
                  <a:srgbClr val="FF0000"/>
                </a:solidFill>
              </a:rPr>
              <a:t>, Rabbits, etc.)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Human Resource (Skilled and Unskilled)</a:t>
            </a:r>
          </a:p>
          <a:p>
            <a:r>
              <a:rPr lang="en-US" dirty="0" smtClean="0"/>
              <a:t>Technology (Conventional and Indigenous) and Markets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Livestock Statistics </a:t>
            </a:r>
            <a:r>
              <a:rPr lang="en-US" sz="2400" dirty="0" smtClean="0"/>
              <a:t>(Sources: </a:t>
            </a:r>
            <a:r>
              <a:rPr lang="en-US" sz="2400" dirty="0" err="1" smtClean="0"/>
              <a:t>MoFA</a:t>
            </a:r>
            <a:r>
              <a:rPr lang="en-US" sz="2400" dirty="0" smtClean="0"/>
              <a:t>, 2006, 2008a and 2008b)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868269"/>
              </p:ext>
            </p:extLst>
          </p:nvPr>
        </p:nvGraphicFramePr>
        <p:xfrm>
          <a:off x="838200" y="1446660"/>
          <a:ext cx="10515600" cy="4531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647294">
                <a:tc>
                  <a:txBody>
                    <a:bodyPr/>
                    <a:lstStyle/>
                    <a:p>
                      <a:r>
                        <a:rPr lang="en-US" dirty="0" smtClean="0"/>
                        <a:t>Livestock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7294">
                <a:tc>
                  <a:txBody>
                    <a:bodyPr/>
                    <a:lstStyle/>
                    <a:p>
                      <a:r>
                        <a:rPr lang="en-US" dirty="0" smtClean="0"/>
                        <a:t>X 100000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2008a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2008b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7294">
                <a:tc>
                  <a:txBody>
                    <a:bodyPr/>
                    <a:lstStyle/>
                    <a:p>
                      <a:r>
                        <a:rPr lang="en-US" dirty="0" smtClean="0"/>
                        <a:t>Cattle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7294">
                <a:tc>
                  <a:txBody>
                    <a:bodyPr/>
                    <a:lstStyle/>
                    <a:p>
                      <a:r>
                        <a:rPr lang="en-US" dirty="0" smtClean="0"/>
                        <a:t>Sheep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7.91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7294">
                <a:tc>
                  <a:txBody>
                    <a:bodyPr/>
                    <a:lstStyle/>
                    <a:p>
                      <a:r>
                        <a:rPr lang="en-US" dirty="0" smtClean="0"/>
                        <a:t>Goats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9.90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7294">
                <a:tc>
                  <a:txBody>
                    <a:bodyPr/>
                    <a:lstStyle/>
                    <a:p>
                      <a:r>
                        <a:rPr lang="en-US" dirty="0" smtClean="0"/>
                        <a:t>Pigs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1.28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7294">
                <a:tc>
                  <a:txBody>
                    <a:bodyPr/>
                    <a:lstStyle/>
                    <a:p>
                      <a:r>
                        <a:rPr lang="en-US" dirty="0" smtClean="0"/>
                        <a:t>Poultry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44.13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264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Systems: </a:t>
            </a:r>
            <a:r>
              <a:rPr lang="en-US" sz="2800" dirty="0" smtClean="0"/>
              <a:t>Reasons for Rearing by ecological zones (</a:t>
            </a:r>
            <a:r>
              <a:rPr lang="en-US" sz="2800" dirty="0" err="1" smtClean="0"/>
              <a:t>MoFA</a:t>
            </a:r>
            <a:r>
              <a:rPr lang="en-US" sz="2800" dirty="0" smtClean="0"/>
              <a:t> LGTS, 2008)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313517"/>
              </p:ext>
            </p:extLst>
          </p:nvPr>
        </p:nvGraphicFramePr>
        <p:xfrm>
          <a:off x="838200" y="1825625"/>
          <a:ext cx="10515603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/>
                <a:gridCol w="1502229"/>
                <a:gridCol w="1502229"/>
                <a:gridCol w="1502229"/>
                <a:gridCol w="1502229"/>
                <a:gridCol w="1502229"/>
                <a:gridCol w="15022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Guinea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Derived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Coastal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Main Income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Supp. Income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30.8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Cash for Urgent needs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34.5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Home consumption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28.0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28.1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Love to</a:t>
                      </a:r>
                      <a:r>
                        <a:rPr lang="en-US" baseline="0" dirty="0" smtClean="0"/>
                        <a:t> rear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Gifts/Inheritance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33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Systems: </a:t>
            </a:r>
            <a:r>
              <a:rPr lang="en-US" sz="2800" dirty="0" smtClean="0"/>
              <a:t>Ecosystems Services-based Characteristics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 70 – 100% on natural </a:t>
            </a:r>
            <a:r>
              <a:rPr lang="en-US" dirty="0" smtClean="0"/>
              <a:t>pasture (37% land) </a:t>
            </a:r>
            <a:r>
              <a:rPr lang="en-US" dirty="0" smtClean="0"/>
              <a:t>for feed and water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Predominantly smallholder sedentary crop-livestock (C22:L5:CL73%)</a:t>
            </a:r>
          </a:p>
          <a:p>
            <a:r>
              <a:rPr lang="en-US" dirty="0" smtClean="0"/>
              <a:t>Main Sources of breeding stock in decreasing order: </a:t>
            </a:r>
            <a:r>
              <a:rPr lang="en-US" dirty="0" smtClean="0">
                <a:solidFill>
                  <a:srgbClr val="FF0000"/>
                </a:solidFill>
              </a:rPr>
              <a:t>Market&gt;Own herd&gt;Private&gt;Public Institution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Intensive Commercial Poultry with utilization capacity of 20 and 60% for broiler and layer respectively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Relative Contribution to Domestic Meat Production: Poultry 26%; Cattle 24%; Shoats 17+15%; Pigs 18%, etc.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and Institutions: </a:t>
            </a:r>
            <a:r>
              <a:rPr lang="en-US" sz="2400" dirty="0" smtClean="0"/>
              <a:t>Regulatory and Enabling Environment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Animal Health and Production Legislation (Bill due)</a:t>
            </a:r>
          </a:p>
          <a:p>
            <a:r>
              <a:rPr lang="en-US" dirty="0" smtClean="0"/>
              <a:t>Animal Diseases Act, 1950?</a:t>
            </a:r>
          </a:p>
          <a:p>
            <a:r>
              <a:rPr lang="en-US" dirty="0" smtClean="0"/>
              <a:t>Ghana Livestock Policy and strategies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National Climate Change Policy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National CSA and Food Security Action Plan (2016-2020)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ECOWAS Protocol on free movement of goods and services</a:t>
            </a:r>
          </a:p>
          <a:p>
            <a:r>
              <a:rPr lang="en-US" dirty="0" smtClean="0"/>
              <a:t>Ghana Tax Laws (cattle, markets, slaughter, etc.)</a:t>
            </a:r>
          </a:p>
          <a:p>
            <a:r>
              <a:rPr lang="en-US" dirty="0" smtClean="0"/>
              <a:t>Cattle Ranching Law (Peasant Farmers Association)?</a:t>
            </a:r>
          </a:p>
          <a:p>
            <a:r>
              <a:rPr lang="en-US" dirty="0" smtClean="0"/>
              <a:t>FASDEP I &amp; II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24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and Institutions: </a:t>
            </a:r>
            <a:r>
              <a:rPr lang="en-US" sz="2400" dirty="0"/>
              <a:t>Interventions and Change Objectives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5426631"/>
              </p:ext>
            </p:extLst>
          </p:nvPr>
        </p:nvGraphicFramePr>
        <p:xfrm>
          <a:off x="838200" y="1825625"/>
          <a:ext cx="10515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Intervention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NLSP (GOG-WB) 1993-1999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Cattle, Pasture,</a:t>
                      </a:r>
                      <a:r>
                        <a:rPr lang="en-US" baseline="0" dirty="0" smtClean="0"/>
                        <a:t> Water, etc.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FARMER (GOG-CIDA)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Northern,</a:t>
                      </a:r>
                      <a:r>
                        <a:rPr lang="en-US" baseline="0" dirty="0" smtClean="0"/>
                        <a:t> Upper East and West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G. fowl,</a:t>
                      </a:r>
                      <a:r>
                        <a:rPr lang="en-US" baseline="0" dirty="0" smtClean="0"/>
                        <a:t> Shoats, Integrated C-L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WAAPP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II (GOG-WB) 2012-2017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G. fowl, Shoats, Animal Health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CIFS (GOG-CIDA)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</a:t>
                      </a:r>
                      <a:r>
                        <a:rPr lang="en-US" baseline="0" dirty="0" smtClean="0"/>
                        <a:t> Eastern Corridor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Shoats and Animal Health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FSEF(GOG-CIDA) 2013-2016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Northern, Upper East and West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Shoats</a:t>
                      </a:r>
                      <a:r>
                        <a:rPr lang="en-US" baseline="0" dirty="0" smtClean="0"/>
                        <a:t> breeding and management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Broiler Revamping (GOG)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Southern Ghana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Broiler, feed</a:t>
                      </a:r>
                      <a:r>
                        <a:rPr lang="en-US" baseline="0" dirty="0" smtClean="0"/>
                        <a:t> and health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Africa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Rising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FtF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I (GOG-USAID)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Northern, Upper East and West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Pigs, Shoats,</a:t>
                      </a:r>
                      <a:r>
                        <a:rPr lang="en-US" baseline="0" dirty="0" smtClean="0"/>
                        <a:t> G. fowl, etc.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LDP (GOG-</a:t>
                      </a:r>
                      <a:r>
                        <a:rPr lang="en-US" dirty="0" err="1" smtClean="0"/>
                        <a:t>AfDB</a:t>
                      </a:r>
                      <a:r>
                        <a:rPr lang="en-US" dirty="0" smtClean="0"/>
                        <a:t>)</a:t>
                      </a:r>
                      <a:r>
                        <a:rPr lang="en-US" baseline="0" dirty="0" smtClean="0"/>
                        <a:t> 2002-2010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Five Regions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Health, Breeding, Feed </a:t>
                      </a:r>
                      <a:r>
                        <a:rPr lang="en-US" dirty="0" err="1" smtClean="0"/>
                        <a:t>Mgt</a:t>
                      </a:r>
                      <a:r>
                        <a:rPr lang="en-US" dirty="0" smtClean="0"/>
                        <a:t>, Water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FABS</a:t>
                      </a:r>
                      <a:r>
                        <a:rPr lang="en-US" baseline="0" dirty="0" smtClean="0"/>
                        <a:t> (GOG-CIDA) 2008-2013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Shoats, G. fowl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5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1322</Words>
  <Application>Microsoft Office PowerPoint</Application>
  <PresentationFormat>Widescreen</PresentationFormat>
  <Paragraphs>323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Overview of Ghana’s Livestock Sector</vt:lpstr>
      <vt:lpstr>Presentation Outline</vt:lpstr>
      <vt:lpstr>The Sector Drivers</vt:lpstr>
      <vt:lpstr>National Assets</vt:lpstr>
      <vt:lpstr>Livestock Statistics (Sources: MoFA, 2006, 2008a and 2008b)</vt:lpstr>
      <vt:lpstr>Production Systems: Reasons for Rearing by ecological zones (MoFA LGTS, 2008)</vt:lpstr>
      <vt:lpstr>Production Systems: Ecosystems Services-based Characteristics</vt:lpstr>
      <vt:lpstr>Policy and Institutions: Regulatory and Enabling Environment</vt:lpstr>
      <vt:lpstr>Policy and Institutions: Interventions and Change Objectives</vt:lpstr>
      <vt:lpstr>Livestock Value Chain Actors for Change</vt:lpstr>
      <vt:lpstr>Analysis for Performance: Economics (Data transformed from MoFA Sources)</vt:lpstr>
      <vt:lpstr>Analysis for Performance: Stock Herd Growth Rate &amp; Human Well being</vt:lpstr>
      <vt:lpstr>Analysis for Performance: Response to Technology/Practices (MoFA LGTS, 2008), %</vt:lpstr>
      <vt:lpstr>Conclusion: Constraints in Livestock Value Chain (MoFA LGTS, 2008)</vt:lpstr>
      <vt:lpstr>Conclusion: Opportunities for Value Chain Development</vt:lpstr>
      <vt:lpstr>Some suggestions for sector planning and  improvement now and the future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Ghana’s Livestock Sector</dc:title>
  <dc:creator>HP 250</dc:creator>
  <cp:lastModifiedBy>HP 250</cp:lastModifiedBy>
  <cp:revision>90</cp:revision>
  <dcterms:created xsi:type="dcterms:W3CDTF">2016-11-10T08:00:31Z</dcterms:created>
  <dcterms:modified xsi:type="dcterms:W3CDTF">2016-11-15T10:57:56Z</dcterms:modified>
</cp:coreProperties>
</file>